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4746"/>
  </p:normalViewPr>
  <p:slideViewPr>
    <p:cSldViewPr snapToGrid="0" snapToObjects="1">
      <p:cViewPr varScale="1">
        <p:scale>
          <a:sx n="87" d="100"/>
          <a:sy n="87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48644" y="0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 on A4 – then 2 in 1 on printer to make them A5. 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sldNum" idx="12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sldNum" idx="12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79450" y="4779485"/>
            <a:ext cx="5435599" cy="39104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63637" y="1241425"/>
            <a:ext cx="4467224" cy="33512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685800" y="1122362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0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0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150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3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0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206062" y="213216"/>
            <a:ext cx="8693238" cy="707886"/>
          </a:xfrm>
          <a:prstGeom prst="rect">
            <a:avLst/>
          </a:prstGeom>
          <a:solidFill>
            <a:srgbClr val="D8D8D8"/>
          </a:solidFill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4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Starter – Who can remember?</a:t>
            </a:r>
          </a:p>
        </p:txBody>
      </p:sp>
      <p:sp>
        <p:nvSpPr>
          <p:cNvPr id="89" name="Shape 89"/>
          <p:cNvSpPr/>
          <p:nvPr/>
        </p:nvSpPr>
        <p:spPr>
          <a:xfrm>
            <a:off x="121276" y="1109371"/>
            <a:ext cx="2021983" cy="159697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Akirah</a:t>
            </a:r>
          </a:p>
        </p:txBody>
      </p:sp>
      <p:sp>
        <p:nvSpPr>
          <p:cNvPr id="90" name="Shape 90"/>
          <p:cNvSpPr/>
          <p:nvPr/>
        </p:nvSpPr>
        <p:spPr>
          <a:xfrm>
            <a:off x="2297806" y="1012779"/>
            <a:ext cx="2279560" cy="1764405"/>
          </a:xfrm>
          <a:prstGeom prst="ellipse">
            <a:avLst/>
          </a:prstGeom>
          <a:solidFill>
            <a:srgbClr val="0000FF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Imamate</a:t>
            </a:r>
          </a:p>
        </p:txBody>
      </p:sp>
      <p:sp>
        <p:nvSpPr>
          <p:cNvPr id="91" name="Shape 91"/>
          <p:cNvSpPr/>
          <p:nvPr/>
        </p:nvSpPr>
        <p:spPr>
          <a:xfrm>
            <a:off x="4670737" y="1096491"/>
            <a:ext cx="2021983" cy="1596979"/>
          </a:xfrm>
          <a:prstGeom prst="roundRect">
            <a:avLst>
              <a:gd name="adj" fmla="val 16667"/>
            </a:avLst>
          </a:prstGeom>
          <a:solidFill>
            <a:srgbClr val="4BFB0D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Tawhid </a:t>
            </a:r>
          </a:p>
        </p:txBody>
      </p:sp>
      <p:sp>
        <p:nvSpPr>
          <p:cNvPr id="92" name="Shape 92"/>
          <p:cNvSpPr/>
          <p:nvPr/>
        </p:nvSpPr>
        <p:spPr>
          <a:xfrm>
            <a:off x="6737439" y="969491"/>
            <a:ext cx="2279560" cy="1764405"/>
          </a:xfrm>
          <a:prstGeom prst="ellipse">
            <a:avLst/>
          </a:prstGeom>
          <a:solidFill>
            <a:srgbClr val="FFFF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 Qad’r</a:t>
            </a:r>
          </a:p>
        </p:txBody>
      </p:sp>
      <p:sp>
        <p:nvSpPr>
          <p:cNvPr id="93" name="Shape 93"/>
          <p:cNvSpPr/>
          <p:nvPr/>
        </p:nvSpPr>
        <p:spPr>
          <a:xfrm>
            <a:off x="121276" y="4962658"/>
            <a:ext cx="2279560" cy="1764405"/>
          </a:xfrm>
          <a:prstGeom prst="ellipse">
            <a:avLst/>
          </a:prstGeom>
          <a:solidFill>
            <a:srgbClr val="FF0066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9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Prophethood</a:t>
            </a:r>
          </a:p>
        </p:txBody>
      </p:sp>
      <p:sp>
        <p:nvSpPr>
          <p:cNvPr id="94" name="Shape 94"/>
          <p:cNvSpPr/>
          <p:nvPr/>
        </p:nvSpPr>
        <p:spPr>
          <a:xfrm>
            <a:off x="4705439" y="5036353"/>
            <a:ext cx="2279560" cy="1764405"/>
          </a:xfrm>
          <a:prstGeom prst="ellipse">
            <a:avLst/>
          </a:prstGeom>
          <a:solidFill>
            <a:srgbClr val="BFBFBF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 - Adl</a:t>
            </a:r>
          </a:p>
        </p:txBody>
      </p:sp>
      <p:sp>
        <p:nvSpPr>
          <p:cNvPr id="95" name="Shape 95"/>
          <p:cNvSpPr/>
          <p:nvPr/>
        </p:nvSpPr>
        <p:spPr>
          <a:xfrm>
            <a:off x="2483653" y="5173371"/>
            <a:ext cx="2021983" cy="1596979"/>
          </a:xfrm>
          <a:prstGeom prst="roundRect">
            <a:avLst>
              <a:gd name="adj" fmla="val 16667"/>
            </a:avLst>
          </a:prstGeom>
          <a:solidFill>
            <a:srgbClr val="BE09F7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Holy Books</a:t>
            </a:r>
          </a:p>
        </p:txBody>
      </p:sp>
      <p:sp>
        <p:nvSpPr>
          <p:cNvPr id="96" name="Shape 96"/>
          <p:cNvSpPr/>
          <p:nvPr/>
        </p:nvSpPr>
        <p:spPr>
          <a:xfrm>
            <a:off x="7001457" y="5173371"/>
            <a:ext cx="2021983" cy="1596979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Angels </a:t>
            </a:r>
          </a:p>
        </p:txBody>
      </p:sp>
      <p:sp>
        <p:nvSpPr>
          <p:cNvPr id="97" name="Shape 97"/>
          <p:cNvSpPr/>
          <p:nvPr/>
        </p:nvSpPr>
        <p:spPr>
          <a:xfrm>
            <a:off x="132366" y="2909283"/>
            <a:ext cx="8963695" cy="1988265"/>
          </a:xfrm>
          <a:prstGeom prst="roundRect">
            <a:avLst>
              <a:gd name="adj" fmla="val 16667"/>
            </a:avLst>
          </a:prstGeom>
          <a:solidFill>
            <a:srgbClr val="F763D7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afterlife				 Allah’s plan or predestination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Oneness of Allah			 Allah’s messengers 	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Belief in Imams			 Allah’s guidance to humans 	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Beings made from light			 Allah’s justice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1635125" y="205437"/>
            <a:ext cx="6174975" cy="3200875"/>
          </a:xfrm>
          <a:prstGeom prst="rect">
            <a:avLst/>
          </a:prstGeom>
          <a:solidFill>
            <a:srgbClr val="A5A5A5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Lesson Objectives: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be familiar with core beliefs about Allah’s nature.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engage with philosophical language.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discuss potential philosophical  contradictions and issues about Allah’s nature.</a:t>
            </a:r>
          </a:p>
        </p:txBody>
      </p:sp>
      <p:pic>
        <p:nvPicPr>
          <p:cNvPr id="103" name="Shape 103" descr="http://1.bp.blogspot.com/-sur9TXhT9K4/TqdGj5QWfQI/AAAAAAAAAE4/xNRJPpvZS_8/s1600/bismillah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575" y="3500437"/>
            <a:ext cx="2705100" cy="3008311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04" name="Shape 104" descr="http://www.religionfacts.com/islam/images/symbols/crescent-200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0425" y="3500437"/>
            <a:ext cx="2913062" cy="2913061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05" name="Shape 105" descr="http://islaminetwork.com/secure/images/stories/muslim2_boy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575" y="3429000"/>
            <a:ext cx="2536825" cy="301624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/>
        </p:nvSpPr>
        <p:spPr>
          <a:xfrm>
            <a:off x="257576" y="283336"/>
            <a:ext cx="8590209" cy="1077217"/>
          </a:xfrm>
          <a:prstGeom prst="rect">
            <a:avLst/>
          </a:prstGeom>
          <a:solidFill>
            <a:srgbClr val="D8D8D8"/>
          </a:solidFill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Nature of Allah – Remember that Sunni and Shi’a Islam agree on these. </a:t>
            </a:r>
          </a:p>
        </p:txBody>
      </p:sp>
      <p:sp>
        <p:nvSpPr>
          <p:cNvPr id="111" name="Shape 111"/>
          <p:cNvSpPr/>
          <p:nvPr/>
        </p:nvSpPr>
        <p:spPr>
          <a:xfrm>
            <a:off x="257577" y="148285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Tawhid</a:t>
            </a:r>
          </a:p>
        </p:txBody>
      </p:sp>
      <p:sp>
        <p:nvSpPr>
          <p:cNvPr id="112" name="Shape 112"/>
          <p:cNvSpPr/>
          <p:nvPr/>
        </p:nvSpPr>
        <p:spPr>
          <a:xfrm>
            <a:off x="257576" y="5628696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Fairness</a:t>
            </a:r>
          </a:p>
        </p:txBody>
      </p:sp>
      <p:sp>
        <p:nvSpPr>
          <p:cNvPr id="113" name="Shape 113"/>
          <p:cNvSpPr/>
          <p:nvPr/>
        </p:nvSpPr>
        <p:spPr>
          <a:xfrm>
            <a:off x="257576" y="4995014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Mercy</a:t>
            </a:r>
          </a:p>
        </p:txBody>
      </p:sp>
      <p:sp>
        <p:nvSpPr>
          <p:cNvPr id="114" name="Shape 114"/>
          <p:cNvSpPr/>
          <p:nvPr/>
        </p:nvSpPr>
        <p:spPr>
          <a:xfrm>
            <a:off x="257576" y="626237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Justice</a:t>
            </a:r>
          </a:p>
        </p:txBody>
      </p:sp>
      <p:sp>
        <p:nvSpPr>
          <p:cNvPr id="115" name="Shape 115"/>
          <p:cNvSpPr/>
          <p:nvPr/>
        </p:nvSpPr>
        <p:spPr>
          <a:xfrm>
            <a:off x="300507" y="288307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Transcendence </a:t>
            </a:r>
          </a:p>
        </p:txBody>
      </p:sp>
      <p:sp>
        <p:nvSpPr>
          <p:cNvPr id="116" name="Shape 116"/>
          <p:cNvSpPr/>
          <p:nvPr/>
        </p:nvSpPr>
        <p:spPr>
          <a:xfrm>
            <a:off x="257576" y="2157257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Immanence</a:t>
            </a:r>
          </a:p>
        </p:txBody>
      </p:sp>
      <p:sp>
        <p:nvSpPr>
          <p:cNvPr id="117" name="Shape 117"/>
          <p:cNvSpPr/>
          <p:nvPr/>
        </p:nvSpPr>
        <p:spPr>
          <a:xfrm>
            <a:off x="257576" y="3646085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Omnipotence</a:t>
            </a:r>
          </a:p>
        </p:txBody>
      </p:sp>
      <p:sp>
        <p:nvSpPr>
          <p:cNvPr id="118" name="Shape 118"/>
          <p:cNvSpPr/>
          <p:nvPr/>
        </p:nvSpPr>
        <p:spPr>
          <a:xfrm>
            <a:off x="257576" y="4320550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Beneficence</a:t>
            </a:r>
          </a:p>
        </p:txBody>
      </p:sp>
      <p:sp>
        <p:nvSpPr>
          <p:cNvPr id="119" name="Shape 119"/>
          <p:cNvSpPr/>
          <p:nvPr/>
        </p:nvSpPr>
        <p:spPr>
          <a:xfrm>
            <a:off x="3326326" y="146921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3319887" y="215725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3319887" y="288307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3319887" y="3634255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/>
          <p:nvPr/>
        </p:nvSpPr>
        <p:spPr>
          <a:xfrm>
            <a:off x="3319887" y="428329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3326326" y="4982992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3326326" y="560357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/>
          <p:nvPr/>
        </p:nvSpPr>
        <p:spPr>
          <a:xfrm>
            <a:off x="3284114" y="624873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4314423" y="1469217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Oneness of Allah</a:t>
            </a:r>
          </a:p>
        </p:txBody>
      </p:sp>
      <p:sp>
        <p:nvSpPr>
          <p:cNvPr id="128" name="Shape 128"/>
          <p:cNvSpPr/>
          <p:nvPr/>
        </p:nvSpPr>
        <p:spPr>
          <a:xfrm>
            <a:off x="4314423" y="2170898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‘inside’ creation, meaning  He works in the world.</a:t>
            </a:r>
          </a:p>
        </p:txBody>
      </p:sp>
      <p:sp>
        <p:nvSpPr>
          <p:cNvPr id="129" name="Shape 129"/>
          <p:cNvSpPr/>
          <p:nvPr/>
        </p:nvSpPr>
        <p:spPr>
          <a:xfrm>
            <a:off x="4314423" y="2879596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‘outside’ creation, meaning Allah is not restricted by the laws of the universe.</a:t>
            </a:r>
          </a:p>
        </p:txBody>
      </p:sp>
      <p:sp>
        <p:nvSpPr>
          <p:cNvPr id="130" name="Shape 130"/>
          <p:cNvSpPr/>
          <p:nvPr/>
        </p:nvSpPr>
        <p:spPr>
          <a:xfrm>
            <a:off x="4314423" y="3571719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all-powerful</a:t>
            </a:r>
          </a:p>
        </p:txBody>
      </p:sp>
      <p:sp>
        <p:nvSpPr>
          <p:cNvPr id="131" name="Shape 131"/>
          <p:cNvSpPr/>
          <p:nvPr/>
        </p:nvSpPr>
        <p:spPr>
          <a:xfrm>
            <a:off x="4314423" y="4360076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all-loving </a:t>
            </a:r>
          </a:p>
        </p:txBody>
      </p:sp>
      <p:sp>
        <p:nvSpPr>
          <p:cNvPr id="132" name="Shape 132"/>
          <p:cNvSpPr/>
          <p:nvPr/>
        </p:nvSpPr>
        <p:spPr>
          <a:xfrm>
            <a:off x="4314423" y="4995014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the source of all mercy and compassion. Allah forgives sinners.</a:t>
            </a:r>
          </a:p>
        </p:txBody>
      </p:sp>
      <p:sp>
        <p:nvSpPr>
          <p:cNvPr id="133" name="Shape 133"/>
          <p:cNvSpPr/>
          <p:nvPr/>
        </p:nvSpPr>
        <p:spPr>
          <a:xfrm>
            <a:off x="4314423" y="5638857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 that Allah does is fair.</a:t>
            </a:r>
          </a:p>
        </p:txBody>
      </p:sp>
      <p:sp>
        <p:nvSpPr>
          <p:cNvPr id="134" name="Shape 134"/>
          <p:cNvSpPr/>
          <p:nvPr/>
        </p:nvSpPr>
        <p:spPr>
          <a:xfrm>
            <a:off x="4314423" y="6262378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the source of justice and always acts justly.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6619742" y="1330103"/>
            <a:ext cx="2240923" cy="5057819"/>
          </a:xfrm>
          <a:prstGeom prst="roundRect">
            <a:avLst>
              <a:gd name="adj" fmla="val 16667"/>
            </a:avLst>
          </a:prstGeom>
          <a:solidFill>
            <a:srgbClr val="DD7153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declaration of faith sums up the main belief of Muslims about Allah.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 other beliefs about Allah and all other Islamic teachings come back to this. 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000" b="1" i="1" u="sng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1" i="1" u="sng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one.  </a:t>
            </a:r>
          </a:p>
        </p:txBody>
      </p:sp>
      <p:sp>
        <p:nvSpPr>
          <p:cNvPr id="140" name="Shape 140"/>
          <p:cNvSpPr/>
          <p:nvPr/>
        </p:nvSpPr>
        <p:spPr>
          <a:xfrm>
            <a:off x="270456" y="141668"/>
            <a:ext cx="8590209" cy="106894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Thinking about Allah- The Shahadah or declaration of faith contains the underpinning belief about the nature of Allah.</a:t>
            </a:r>
          </a:p>
        </p:txBody>
      </p:sp>
      <p:sp>
        <p:nvSpPr>
          <p:cNvPr id="141" name="Shape 141"/>
          <p:cNvSpPr/>
          <p:nvPr/>
        </p:nvSpPr>
        <p:spPr>
          <a:xfrm>
            <a:off x="2833351" y="1330103"/>
            <a:ext cx="3670478" cy="5061397"/>
          </a:xfrm>
          <a:prstGeom prst="verticalScroll">
            <a:avLst>
              <a:gd name="adj" fmla="val 12500"/>
            </a:avLst>
          </a:prstGeom>
          <a:solidFill>
            <a:srgbClr val="4BFB0D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Shahadah: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“I bear witness that there is no god but Allah, and Muhammad is the messenger of Allah.” </a:t>
            </a:r>
          </a:p>
        </p:txBody>
      </p:sp>
      <p:sp>
        <p:nvSpPr>
          <p:cNvPr id="142" name="Shape 142"/>
          <p:cNvSpPr/>
          <p:nvPr/>
        </p:nvSpPr>
        <p:spPr>
          <a:xfrm>
            <a:off x="154546" y="1433132"/>
            <a:ext cx="3052290" cy="264016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F0066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both Sunni and Shi’a Muslims agree on the Shahadah as a ‘declaration of faith’.</a:t>
            </a:r>
          </a:p>
        </p:txBody>
      </p:sp>
      <p:sp>
        <p:nvSpPr>
          <p:cNvPr id="143" name="Shape 143"/>
          <p:cNvSpPr/>
          <p:nvPr/>
        </p:nvSpPr>
        <p:spPr>
          <a:xfrm>
            <a:off x="141668" y="4507605"/>
            <a:ext cx="3052291" cy="186743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B0F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Shi’a add “…and Ali was the representative (friend) of Allah”</a:t>
            </a:r>
          </a:p>
        </p:txBody>
      </p:sp>
      <p:sp>
        <p:nvSpPr>
          <p:cNvPr id="144" name="Shape 144"/>
          <p:cNvSpPr/>
          <p:nvPr/>
        </p:nvSpPr>
        <p:spPr>
          <a:xfrm rot="-1223954">
            <a:off x="5442206" y="3480254"/>
            <a:ext cx="1326000" cy="76109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296213" y="107551"/>
            <a:ext cx="8551571" cy="678061"/>
          </a:xfrm>
          <a:prstGeom prst="rect">
            <a:avLst/>
          </a:prstGeom>
          <a:solidFill>
            <a:srgbClr val="BFBFBF"/>
          </a:solidFill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omic Sans MS"/>
              <a:buNone/>
            </a:pPr>
            <a:r>
              <a:rPr lang="en-GB" sz="3959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names of Allah .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296213" y="905033"/>
            <a:ext cx="8461420" cy="5940088"/>
          </a:xfrm>
          <a:prstGeom prst="rect">
            <a:avLst/>
          </a:prstGeom>
          <a:solidFill>
            <a:srgbClr val="FFFF00"/>
          </a:solidFill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the Qur’an and Hadith (Muhammad’s sayings) there are many ‘names’ used to describe Allah. </a:t>
            </a: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Although different lists have different names, often they are referred to as ‘the 99 names of Allah’. </a:t>
            </a: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too great to be described fully by these names but they remind Muslims of Allah’s qualities.</a:t>
            </a: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aid Muslims in prayer when meditating or contemplating on Allah’s nature. </a:t>
            </a: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 is a danger of thinking of Allah as a ‘perfect human’ and the Qur’an reminds Muslims: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“No vision can grasp Him., but His grasp is over all vision.” Surah 6 :103.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* For this same reason it is forbidden to draw a picture of Allah – this could lead to idolatry or the worship of the art rather than Allah. Muslims call this ‘shirk’.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hape 155" descr="http://jameelcentre.ashmolean.org/media/collection/w800/Collections/Single_Objects/EA/EA_2012/EA_2012_0000/EA_2012_2-a-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30" y="1171979"/>
            <a:ext cx="5756857" cy="5494676"/>
          </a:xfrm>
          <a:prstGeom prst="rect">
            <a:avLst/>
          </a:prstGeom>
          <a:noFill/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6" name="Shape 156"/>
          <p:cNvSpPr/>
          <p:nvPr/>
        </p:nvSpPr>
        <p:spPr>
          <a:xfrm>
            <a:off x="244700" y="207852"/>
            <a:ext cx="8667479" cy="899731"/>
          </a:xfrm>
          <a:prstGeom prst="roundRect">
            <a:avLst>
              <a:gd name="adj" fmla="val 16667"/>
            </a:avLst>
          </a:prstGeom>
          <a:solidFill>
            <a:srgbClr val="F763D7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at the picture. It is a famous painting of the 99 names of Allah by the Muslim artist Ahmed Mustafa (1987). It is called “The attributes of Divine perfection.”</a:t>
            </a:r>
          </a:p>
        </p:txBody>
      </p:sp>
      <p:sp>
        <p:nvSpPr>
          <p:cNvPr id="157" name="Shape 157"/>
          <p:cNvSpPr/>
          <p:nvPr/>
        </p:nvSpPr>
        <p:spPr>
          <a:xfrm>
            <a:off x="6104585" y="2949261"/>
            <a:ext cx="2897745" cy="3812144"/>
          </a:xfrm>
          <a:prstGeom prst="roundRect">
            <a:avLst>
              <a:gd name="adj" fmla="val 16667"/>
            </a:avLst>
          </a:prstGeom>
          <a:solidFill>
            <a:srgbClr val="4BFB0D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- discuss in pairs: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you like the painting? Why?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 you think of when you look at it? 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does it make you feel?</a:t>
            </a: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effective is the painting in making you think about Allah?</a:t>
            </a:r>
          </a:p>
        </p:txBody>
      </p:sp>
      <p:sp>
        <p:nvSpPr>
          <p:cNvPr id="158" name="Shape 158"/>
          <p:cNvSpPr/>
          <p:nvPr/>
        </p:nvSpPr>
        <p:spPr>
          <a:xfrm rot="1617996">
            <a:off x="5828789" y="553187"/>
            <a:ext cx="3136737" cy="2906732"/>
          </a:xfrm>
          <a:prstGeom prst="irregularSeal2">
            <a:avLst/>
          </a:prstGeom>
          <a:solidFill>
            <a:srgbClr val="FFFF00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Islam forbids any drawing of Allah!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/>
        </p:nvSpPr>
        <p:spPr>
          <a:xfrm>
            <a:off x="540908" y="201950"/>
            <a:ext cx="8319756" cy="6370975"/>
          </a:xfrm>
          <a:prstGeom prst="rect">
            <a:avLst/>
          </a:prstGeom>
          <a:solidFill>
            <a:srgbClr val="FFFF00"/>
          </a:solidFill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Sorting activity – take a look at the selection of names for Allah on your sheet.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lphaUcPeriod"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3 colours to sort the names into categories – one for ‘Intimate or personal’, one for ‘Awe inspiring or impersonal’ and one for ‘both’. 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lphaUcPeriod"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Pick 3 of the names, one from each category. Suggest a situation where a Muslim may think about this name or quality. E.G. ‘Allah the Forgiver’ when they have done something bad.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lphaUcPeriod"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you think having all these ‘names’ helps or hinder Muslims to understand Allah? Give two reasons for your views.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79390" y="165063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Avenger</a:t>
            </a:r>
          </a:p>
        </p:txBody>
      </p:sp>
      <p:sp>
        <p:nvSpPr>
          <p:cNvPr id="171" name="Shape 171"/>
          <p:cNvSpPr/>
          <p:nvPr/>
        </p:nvSpPr>
        <p:spPr>
          <a:xfrm>
            <a:off x="1921086" y="87575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Manifest</a:t>
            </a:r>
          </a:p>
        </p:txBody>
      </p:sp>
      <p:sp>
        <p:nvSpPr>
          <p:cNvPr id="172" name="Shape 172"/>
          <p:cNvSpPr/>
          <p:nvPr/>
        </p:nvSpPr>
        <p:spPr>
          <a:xfrm>
            <a:off x="66510" y="86288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Finder</a:t>
            </a:r>
          </a:p>
        </p:txBody>
      </p:sp>
      <p:sp>
        <p:nvSpPr>
          <p:cNvPr id="173" name="Shape 173"/>
          <p:cNvSpPr/>
          <p:nvPr/>
        </p:nvSpPr>
        <p:spPr>
          <a:xfrm>
            <a:off x="1921086" y="12449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Firm</a:t>
            </a:r>
          </a:p>
        </p:txBody>
      </p:sp>
      <p:sp>
        <p:nvSpPr>
          <p:cNvPr id="174" name="Shape 174"/>
          <p:cNvSpPr/>
          <p:nvPr/>
        </p:nvSpPr>
        <p:spPr>
          <a:xfrm>
            <a:off x="3775655" y="487250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Responder</a:t>
            </a:r>
          </a:p>
        </p:txBody>
      </p:sp>
      <p:sp>
        <p:nvSpPr>
          <p:cNvPr id="175" name="Shape 175"/>
          <p:cNvSpPr/>
          <p:nvPr/>
        </p:nvSpPr>
        <p:spPr>
          <a:xfrm>
            <a:off x="1959724" y="4859626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Watcher</a:t>
            </a:r>
          </a:p>
        </p:txBody>
      </p:sp>
      <p:sp>
        <p:nvSpPr>
          <p:cNvPr id="176" name="Shape 176"/>
          <p:cNvSpPr/>
          <p:nvPr/>
        </p:nvSpPr>
        <p:spPr>
          <a:xfrm>
            <a:off x="118027" y="4853187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Provider</a:t>
            </a:r>
          </a:p>
        </p:txBody>
      </p:sp>
      <p:sp>
        <p:nvSpPr>
          <p:cNvPr id="177" name="Shape 177"/>
          <p:cNvSpPr/>
          <p:nvPr/>
        </p:nvSpPr>
        <p:spPr>
          <a:xfrm>
            <a:off x="3773508" y="408689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Repairer</a:t>
            </a:r>
          </a:p>
        </p:txBody>
      </p:sp>
      <p:sp>
        <p:nvSpPr>
          <p:cNvPr id="178" name="Shape 178"/>
          <p:cNvSpPr/>
          <p:nvPr/>
        </p:nvSpPr>
        <p:spPr>
          <a:xfrm>
            <a:off x="3737019" y="3239031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Compassionate</a:t>
            </a:r>
          </a:p>
        </p:txBody>
      </p:sp>
      <p:sp>
        <p:nvSpPr>
          <p:cNvPr id="179" name="Shape 179"/>
          <p:cNvSpPr/>
          <p:nvPr/>
        </p:nvSpPr>
        <p:spPr>
          <a:xfrm>
            <a:off x="3737019" y="2401910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Patient</a:t>
            </a:r>
          </a:p>
        </p:txBody>
      </p:sp>
      <p:sp>
        <p:nvSpPr>
          <p:cNvPr id="180" name="Shape 180"/>
          <p:cNvSpPr/>
          <p:nvPr/>
        </p:nvSpPr>
        <p:spPr>
          <a:xfrm>
            <a:off x="3749898" y="165063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Friend</a:t>
            </a:r>
          </a:p>
        </p:txBody>
      </p:sp>
      <p:sp>
        <p:nvSpPr>
          <p:cNvPr id="181" name="Shape 181"/>
          <p:cNvSpPr/>
          <p:nvPr/>
        </p:nvSpPr>
        <p:spPr>
          <a:xfrm>
            <a:off x="3732726" y="88649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Loving</a:t>
            </a:r>
          </a:p>
        </p:txBody>
      </p:sp>
      <p:sp>
        <p:nvSpPr>
          <p:cNvPr id="182" name="Shape 182"/>
          <p:cNvSpPr/>
          <p:nvPr/>
        </p:nvSpPr>
        <p:spPr>
          <a:xfrm>
            <a:off x="3709114" y="12449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Wise</a:t>
            </a:r>
          </a:p>
        </p:txBody>
      </p:sp>
      <p:sp>
        <p:nvSpPr>
          <p:cNvPr id="183" name="Shape 183"/>
          <p:cNvSpPr/>
          <p:nvPr/>
        </p:nvSpPr>
        <p:spPr>
          <a:xfrm>
            <a:off x="1931816" y="403752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Generous</a:t>
            </a:r>
          </a:p>
        </p:txBody>
      </p:sp>
      <p:sp>
        <p:nvSpPr>
          <p:cNvPr id="184" name="Shape 184"/>
          <p:cNvSpPr/>
          <p:nvPr/>
        </p:nvSpPr>
        <p:spPr>
          <a:xfrm>
            <a:off x="118027" y="569031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Gentle</a:t>
            </a:r>
          </a:p>
        </p:txBody>
      </p:sp>
      <p:sp>
        <p:nvSpPr>
          <p:cNvPr id="185" name="Shape 185"/>
          <p:cNvSpPr/>
          <p:nvPr/>
        </p:nvSpPr>
        <p:spPr>
          <a:xfrm>
            <a:off x="1981188" y="5690316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Just</a:t>
            </a:r>
          </a:p>
        </p:txBody>
      </p:sp>
      <p:sp>
        <p:nvSpPr>
          <p:cNvPr id="186" name="Shape 186"/>
          <p:cNvSpPr/>
          <p:nvPr/>
        </p:nvSpPr>
        <p:spPr>
          <a:xfrm>
            <a:off x="5587285" y="2408349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Merciful</a:t>
            </a:r>
          </a:p>
        </p:txBody>
      </p:sp>
      <p:sp>
        <p:nvSpPr>
          <p:cNvPr id="187" name="Shape 187"/>
          <p:cNvSpPr/>
          <p:nvPr/>
        </p:nvSpPr>
        <p:spPr>
          <a:xfrm>
            <a:off x="5625923" y="408689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Powerful</a:t>
            </a:r>
          </a:p>
        </p:txBody>
      </p:sp>
      <p:sp>
        <p:nvSpPr>
          <p:cNvPr id="188" name="Shape 188"/>
          <p:cNvSpPr/>
          <p:nvPr/>
        </p:nvSpPr>
        <p:spPr>
          <a:xfrm>
            <a:off x="7428960" y="4859626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Majestic</a:t>
            </a:r>
          </a:p>
        </p:txBody>
      </p:sp>
      <p:sp>
        <p:nvSpPr>
          <p:cNvPr id="189" name="Shape 189"/>
          <p:cNvSpPr/>
          <p:nvPr/>
        </p:nvSpPr>
        <p:spPr>
          <a:xfrm>
            <a:off x="5587285" y="3239031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Judge</a:t>
            </a:r>
          </a:p>
        </p:txBody>
      </p:sp>
      <p:sp>
        <p:nvSpPr>
          <p:cNvPr id="190" name="Shape 190"/>
          <p:cNvSpPr/>
          <p:nvPr/>
        </p:nvSpPr>
        <p:spPr>
          <a:xfrm>
            <a:off x="5606600" y="165063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Humbler</a:t>
            </a:r>
          </a:p>
        </p:txBody>
      </p:sp>
      <p:sp>
        <p:nvSpPr>
          <p:cNvPr id="191" name="Shape 191"/>
          <p:cNvSpPr/>
          <p:nvPr/>
        </p:nvSpPr>
        <p:spPr>
          <a:xfrm>
            <a:off x="5546500" y="86932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forgiver</a:t>
            </a:r>
          </a:p>
        </p:txBody>
      </p:sp>
      <p:sp>
        <p:nvSpPr>
          <p:cNvPr id="192" name="Shape 192"/>
          <p:cNvSpPr/>
          <p:nvPr/>
        </p:nvSpPr>
        <p:spPr>
          <a:xfrm>
            <a:off x="5522891" y="12449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Mighty</a:t>
            </a:r>
          </a:p>
        </p:txBody>
      </p:sp>
      <p:sp>
        <p:nvSpPr>
          <p:cNvPr id="193" name="Shape 193"/>
          <p:cNvSpPr/>
          <p:nvPr/>
        </p:nvSpPr>
        <p:spPr>
          <a:xfrm>
            <a:off x="7439689" y="5681728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Protector</a:t>
            </a:r>
          </a:p>
        </p:txBody>
      </p:sp>
      <p:sp>
        <p:nvSpPr>
          <p:cNvPr id="194" name="Shape 194"/>
          <p:cNvSpPr/>
          <p:nvPr/>
        </p:nvSpPr>
        <p:spPr>
          <a:xfrm>
            <a:off x="5651680" y="5681728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King</a:t>
            </a:r>
          </a:p>
        </p:txBody>
      </p:sp>
      <p:sp>
        <p:nvSpPr>
          <p:cNvPr id="195" name="Shape 195"/>
          <p:cNvSpPr/>
          <p:nvPr/>
        </p:nvSpPr>
        <p:spPr>
          <a:xfrm>
            <a:off x="3788535" y="569031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Guide</a:t>
            </a:r>
          </a:p>
        </p:txBody>
      </p:sp>
      <p:sp>
        <p:nvSpPr>
          <p:cNvPr id="196" name="Shape 196"/>
          <p:cNvSpPr/>
          <p:nvPr/>
        </p:nvSpPr>
        <p:spPr>
          <a:xfrm>
            <a:off x="7439689" y="403323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Light</a:t>
            </a:r>
          </a:p>
        </p:txBody>
      </p:sp>
      <p:sp>
        <p:nvSpPr>
          <p:cNvPr id="197" name="Shape 197"/>
          <p:cNvSpPr/>
          <p:nvPr/>
        </p:nvSpPr>
        <p:spPr>
          <a:xfrm>
            <a:off x="5651680" y="4887528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Hidden</a:t>
            </a:r>
          </a:p>
        </p:txBody>
      </p:sp>
      <p:sp>
        <p:nvSpPr>
          <p:cNvPr id="198" name="Shape 198"/>
          <p:cNvSpPr/>
          <p:nvPr/>
        </p:nvSpPr>
        <p:spPr>
          <a:xfrm>
            <a:off x="7401053" y="3251906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eternal</a:t>
            </a:r>
          </a:p>
        </p:txBody>
      </p:sp>
      <p:sp>
        <p:nvSpPr>
          <p:cNvPr id="199" name="Shape 199"/>
          <p:cNvSpPr/>
          <p:nvPr/>
        </p:nvSpPr>
        <p:spPr>
          <a:xfrm>
            <a:off x="7388174" y="2412641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Living</a:t>
            </a:r>
          </a:p>
        </p:txBody>
      </p:sp>
      <p:sp>
        <p:nvSpPr>
          <p:cNvPr id="200" name="Shape 200"/>
          <p:cNvSpPr/>
          <p:nvPr/>
        </p:nvSpPr>
        <p:spPr>
          <a:xfrm>
            <a:off x="7377445" y="1663515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Trustee</a:t>
            </a:r>
          </a:p>
        </p:txBody>
      </p:sp>
      <p:sp>
        <p:nvSpPr>
          <p:cNvPr id="201" name="Shape 201"/>
          <p:cNvSpPr/>
          <p:nvPr/>
        </p:nvSpPr>
        <p:spPr>
          <a:xfrm>
            <a:off x="7349536" y="871470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Knower</a:t>
            </a:r>
          </a:p>
        </p:txBody>
      </p:sp>
      <p:sp>
        <p:nvSpPr>
          <p:cNvPr id="202" name="Shape 202"/>
          <p:cNvSpPr/>
          <p:nvPr/>
        </p:nvSpPr>
        <p:spPr>
          <a:xfrm>
            <a:off x="7313050" y="113760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Creator</a:t>
            </a:r>
          </a:p>
        </p:txBody>
      </p:sp>
      <p:sp>
        <p:nvSpPr>
          <p:cNvPr id="203" name="Shape 203"/>
          <p:cNvSpPr/>
          <p:nvPr/>
        </p:nvSpPr>
        <p:spPr>
          <a:xfrm>
            <a:off x="92269" y="321971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Incomparable</a:t>
            </a:r>
          </a:p>
        </p:txBody>
      </p:sp>
      <p:sp>
        <p:nvSpPr>
          <p:cNvPr id="204" name="Shape 204"/>
          <p:cNvSpPr/>
          <p:nvPr/>
        </p:nvSpPr>
        <p:spPr>
          <a:xfrm>
            <a:off x="1916792" y="1650627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Peace</a:t>
            </a:r>
          </a:p>
        </p:txBody>
      </p:sp>
      <p:sp>
        <p:nvSpPr>
          <p:cNvPr id="205" name="Shape 205"/>
          <p:cNvSpPr/>
          <p:nvPr/>
        </p:nvSpPr>
        <p:spPr>
          <a:xfrm>
            <a:off x="1921086" y="2401910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Life-Giver</a:t>
            </a:r>
          </a:p>
        </p:txBody>
      </p:sp>
      <p:sp>
        <p:nvSpPr>
          <p:cNvPr id="206" name="Shape 206"/>
          <p:cNvSpPr/>
          <p:nvPr/>
        </p:nvSpPr>
        <p:spPr>
          <a:xfrm>
            <a:off x="105147" y="2408349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Truth</a:t>
            </a:r>
          </a:p>
        </p:txBody>
      </p:sp>
      <p:sp>
        <p:nvSpPr>
          <p:cNvPr id="207" name="Shape 207"/>
          <p:cNvSpPr/>
          <p:nvPr/>
        </p:nvSpPr>
        <p:spPr>
          <a:xfrm>
            <a:off x="1921086" y="3219714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One</a:t>
            </a:r>
          </a:p>
        </p:txBody>
      </p:sp>
      <p:sp>
        <p:nvSpPr>
          <p:cNvPr id="208" name="Shape 208"/>
          <p:cNvSpPr/>
          <p:nvPr/>
        </p:nvSpPr>
        <p:spPr>
          <a:xfrm>
            <a:off x="118027" y="4033233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First</a:t>
            </a:r>
          </a:p>
        </p:txBody>
      </p:sp>
      <p:sp>
        <p:nvSpPr>
          <p:cNvPr id="209" name="Shape 209"/>
          <p:cNvSpPr/>
          <p:nvPr/>
        </p:nvSpPr>
        <p:spPr>
          <a:xfrm>
            <a:off x="51497" y="126640"/>
            <a:ext cx="1661391" cy="63965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Last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/>
        </p:nvSpPr>
        <p:spPr>
          <a:xfrm>
            <a:off x="218941" y="128784"/>
            <a:ext cx="8718996" cy="646331"/>
          </a:xfrm>
          <a:prstGeom prst="rect">
            <a:avLst/>
          </a:prstGeom>
          <a:solidFill>
            <a:srgbClr val="BFBFBF"/>
          </a:solidFill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Allah’s Immanence and Transcendence</a:t>
            </a:r>
          </a:p>
        </p:txBody>
      </p:sp>
      <p:sp>
        <p:nvSpPr>
          <p:cNvPr id="216" name="Shape 216"/>
          <p:cNvSpPr/>
          <p:nvPr/>
        </p:nvSpPr>
        <p:spPr>
          <a:xfrm>
            <a:off x="218941" y="2293558"/>
            <a:ext cx="4316570" cy="4467848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 easy way to help you remember these two terms: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Immanent – means ‘now’.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Transcend – ‘above or beyond’.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These are two opposing ideas about Allah. Both Shi’a and Sunni Islam teaches that Allah is both. 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is a mystery how this can be – but remember humans can’t know everything about Allah!</a:t>
            </a:r>
          </a:p>
        </p:txBody>
      </p:sp>
      <p:sp>
        <p:nvSpPr>
          <p:cNvPr id="217" name="Shape 217"/>
          <p:cNvSpPr/>
          <p:nvPr/>
        </p:nvSpPr>
        <p:spPr>
          <a:xfrm>
            <a:off x="261869" y="1671436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Transcendence </a:t>
            </a:r>
          </a:p>
        </p:txBody>
      </p:sp>
      <p:sp>
        <p:nvSpPr>
          <p:cNvPr id="218" name="Shape 218"/>
          <p:cNvSpPr/>
          <p:nvPr/>
        </p:nvSpPr>
        <p:spPr>
          <a:xfrm>
            <a:off x="218938" y="945615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Immanence</a:t>
            </a:r>
          </a:p>
        </p:txBody>
      </p:sp>
      <p:sp>
        <p:nvSpPr>
          <p:cNvPr id="219" name="Shape 219"/>
          <p:cNvSpPr/>
          <p:nvPr/>
        </p:nvSpPr>
        <p:spPr>
          <a:xfrm>
            <a:off x="3281250" y="945615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3281250" y="1671436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4275785" y="959255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‘inside’ creation, meaning  he works in the world.</a:t>
            </a:r>
          </a:p>
        </p:txBody>
      </p:sp>
      <p:sp>
        <p:nvSpPr>
          <p:cNvPr id="222" name="Shape 222"/>
          <p:cNvSpPr/>
          <p:nvPr/>
        </p:nvSpPr>
        <p:spPr>
          <a:xfrm>
            <a:off x="4275785" y="1667953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‘outside’ creation, meaning Allah is not restricted by the laws of the universe.</a:t>
            </a:r>
          </a:p>
        </p:txBody>
      </p:sp>
      <p:sp>
        <p:nvSpPr>
          <p:cNvPr id="223" name="Shape 223"/>
          <p:cNvSpPr/>
          <p:nvPr/>
        </p:nvSpPr>
        <p:spPr>
          <a:xfrm>
            <a:off x="4711519" y="2293557"/>
            <a:ext cx="4316570" cy="4467848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Task: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pairs discuss ‘what does it mean to be both immanent and transcendent’? 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do you think this means for Muslims? </a:t>
            </a:r>
          </a:p>
          <a:p>
            <a:pPr marL="457200" marR="0" lvl="0" indent="-457200" algn="l" rtl="0">
              <a:spcBef>
                <a:spcPts val="0"/>
              </a:spcBef>
              <a:buClr>
                <a:schemeClr val="dk1"/>
              </a:buClr>
              <a:buSzPct val="100000"/>
              <a:buFont typeface="Comic Sans MS"/>
              <a:buAutoNum type="alphaUcParenR"/>
            </a:pPr>
            <a:r>
              <a:rPr lang="en-GB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“God can’t be both ‘in and out’ of creation.” Do you agree? Be ready to give verbal feedback.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/>
        </p:nvSpPr>
        <p:spPr>
          <a:xfrm>
            <a:off x="296213" y="128785"/>
            <a:ext cx="8487178" cy="646331"/>
          </a:xfrm>
          <a:prstGeom prst="rect">
            <a:avLst/>
          </a:prstGeom>
          <a:solidFill>
            <a:srgbClr val="D8D8D8"/>
          </a:solidFill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summary of the nature of Allah .</a:t>
            </a:r>
          </a:p>
        </p:txBody>
      </p:sp>
      <p:sp>
        <p:nvSpPr>
          <p:cNvPr id="229" name="Shape 229"/>
          <p:cNvSpPr/>
          <p:nvPr/>
        </p:nvSpPr>
        <p:spPr>
          <a:xfrm>
            <a:off x="309091" y="1043188"/>
            <a:ext cx="4140557" cy="546064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you need to know for the GCSE: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one (Tawhid). 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Islam prohibits the drawing of Allah, this could lead to ‘shirk’.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has many qualities, often described in His 99 names.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Sunni Islam traditionally understands these literally.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Shi’a Islam traditionally understands these allegorically or metaphorically.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the Creator of the Universe.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has a plan for His creation, including humanity.   </a:t>
            </a:r>
          </a:p>
        </p:txBody>
      </p:sp>
      <p:sp>
        <p:nvSpPr>
          <p:cNvPr id="230" name="Shape 230"/>
          <p:cNvSpPr/>
          <p:nvPr/>
        </p:nvSpPr>
        <p:spPr>
          <a:xfrm>
            <a:off x="4681471" y="1043188"/>
            <a:ext cx="4140557" cy="546064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you need to know for the GCSE: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omniscient – He knows everything.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omnipotent – He can do anything (all – powerful) 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works within creation (Immanent)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not governed by the laws of the universe (transcendent) 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is the source of all goodness, and this includes justice and compassion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Allah cares for His creation – this is why He has sent His revelation (Qur’an).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/>
        </p:nvSpPr>
        <p:spPr>
          <a:xfrm>
            <a:off x="257576" y="283336"/>
            <a:ext cx="8590209" cy="584774"/>
          </a:xfrm>
          <a:prstGeom prst="rect">
            <a:avLst/>
          </a:prstGeom>
          <a:solidFill>
            <a:srgbClr val="D8D8D8"/>
          </a:solidFill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3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to finish . . . What’s that word ? ? ?</a:t>
            </a:r>
          </a:p>
        </p:txBody>
      </p:sp>
      <p:sp>
        <p:nvSpPr>
          <p:cNvPr id="236" name="Shape 236"/>
          <p:cNvSpPr/>
          <p:nvPr/>
        </p:nvSpPr>
        <p:spPr>
          <a:xfrm>
            <a:off x="257577" y="148285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Tawhid</a:t>
            </a:r>
          </a:p>
        </p:txBody>
      </p:sp>
      <p:sp>
        <p:nvSpPr>
          <p:cNvPr id="237" name="Shape 237"/>
          <p:cNvSpPr/>
          <p:nvPr/>
        </p:nvSpPr>
        <p:spPr>
          <a:xfrm>
            <a:off x="257576" y="5628696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Fairness</a:t>
            </a:r>
          </a:p>
        </p:txBody>
      </p:sp>
      <p:sp>
        <p:nvSpPr>
          <p:cNvPr id="238" name="Shape 238"/>
          <p:cNvSpPr/>
          <p:nvPr/>
        </p:nvSpPr>
        <p:spPr>
          <a:xfrm>
            <a:off x="257576" y="4995014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Mercy</a:t>
            </a:r>
          </a:p>
        </p:txBody>
      </p:sp>
      <p:sp>
        <p:nvSpPr>
          <p:cNvPr id="239" name="Shape 239"/>
          <p:cNvSpPr/>
          <p:nvPr/>
        </p:nvSpPr>
        <p:spPr>
          <a:xfrm>
            <a:off x="257576" y="626237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Justice</a:t>
            </a:r>
          </a:p>
        </p:txBody>
      </p:sp>
      <p:sp>
        <p:nvSpPr>
          <p:cNvPr id="240" name="Shape 240"/>
          <p:cNvSpPr/>
          <p:nvPr/>
        </p:nvSpPr>
        <p:spPr>
          <a:xfrm>
            <a:off x="300507" y="2883078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Transcendence </a:t>
            </a:r>
          </a:p>
        </p:txBody>
      </p:sp>
      <p:sp>
        <p:nvSpPr>
          <p:cNvPr id="241" name="Shape 241"/>
          <p:cNvSpPr/>
          <p:nvPr/>
        </p:nvSpPr>
        <p:spPr>
          <a:xfrm>
            <a:off x="257576" y="2157257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Immanence</a:t>
            </a:r>
          </a:p>
        </p:txBody>
      </p:sp>
      <p:sp>
        <p:nvSpPr>
          <p:cNvPr id="242" name="Shape 242"/>
          <p:cNvSpPr/>
          <p:nvPr/>
        </p:nvSpPr>
        <p:spPr>
          <a:xfrm>
            <a:off x="257576" y="3646085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Omnipotence</a:t>
            </a:r>
          </a:p>
        </p:txBody>
      </p:sp>
      <p:sp>
        <p:nvSpPr>
          <p:cNvPr id="243" name="Shape 243"/>
          <p:cNvSpPr/>
          <p:nvPr/>
        </p:nvSpPr>
        <p:spPr>
          <a:xfrm>
            <a:off x="257576" y="4320550"/>
            <a:ext cx="3026538" cy="465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Beneficence</a:t>
            </a:r>
          </a:p>
        </p:txBody>
      </p:sp>
      <p:sp>
        <p:nvSpPr>
          <p:cNvPr id="244" name="Shape 244"/>
          <p:cNvSpPr/>
          <p:nvPr/>
        </p:nvSpPr>
        <p:spPr>
          <a:xfrm>
            <a:off x="3326326" y="146921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3319887" y="215725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3319887" y="288307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3319887" y="3634255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3319887" y="428329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3326326" y="4982992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3326326" y="5603578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3284114" y="6248737"/>
            <a:ext cx="837126" cy="4794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4314423" y="1469217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Oneness of Allah</a:t>
            </a:r>
          </a:p>
        </p:txBody>
      </p:sp>
      <p:sp>
        <p:nvSpPr>
          <p:cNvPr id="253" name="Shape 253"/>
          <p:cNvSpPr/>
          <p:nvPr/>
        </p:nvSpPr>
        <p:spPr>
          <a:xfrm>
            <a:off x="4314423" y="2170898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‘inside’ creation, meaning  He works in the world.</a:t>
            </a:r>
          </a:p>
        </p:txBody>
      </p:sp>
      <p:sp>
        <p:nvSpPr>
          <p:cNvPr id="254" name="Shape 254"/>
          <p:cNvSpPr/>
          <p:nvPr/>
        </p:nvSpPr>
        <p:spPr>
          <a:xfrm>
            <a:off x="4314423" y="2879596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‘outside’ creation, meaning Allah is not restricted by the laws of the universe.</a:t>
            </a:r>
          </a:p>
        </p:txBody>
      </p:sp>
      <p:sp>
        <p:nvSpPr>
          <p:cNvPr id="255" name="Shape 255"/>
          <p:cNvSpPr/>
          <p:nvPr/>
        </p:nvSpPr>
        <p:spPr>
          <a:xfrm>
            <a:off x="4314423" y="3571719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6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all-powerful</a:t>
            </a:r>
          </a:p>
        </p:txBody>
      </p:sp>
      <p:sp>
        <p:nvSpPr>
          <p:cNvPr id="256" name="Shape 256"/>
          <p:cNvSpPr/>
          <p:nvPr/>
        </p:nvSpPr>
        <p:spPr>
          <a:xfrm>
            <a:off x="4314423" y="4360076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all-loving </a:t>
            </a:r>
          </a:p>
        </p:txBody>
      </p:sp>
      <p:sp>
        <p:nvSpPr>
          <p:cNvPr id="257" name="Shape 257"/>
          <p:cNvSpPr/>
          <p:nvPr/>
        </p:nvSpPr>
        <p:spPr>
          <a:xfrm>
            <a:off x="4314423" y="4995014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the source of all mercy and compassion. Allah forgives sinners.</a:t>
            </a:r>
          </a:p>
        </p:txBody>
      </p:sp>
      <p:sp>
        <p:nvSpPr>
          <p:cNvPr id="258" name="Shape 258"/>
          <p:cNvSpPr/>
          <p:nvPr/>
        </p:nvSpPr>
        <p:spPr>
          <a:xfrm>
            <a:off x="4314423" y="5638857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 that Allah does is fair.</a:t>
            </a:r>
          </a:p>
        </p:txBody>
      </p:sp>
      <p:sp>
        <p:nvSpPr>
          <p:cNvPr id="259" name="Shape 259"/>
          <p:cNvSpPr/>
          <p:nvPr/>
        </p:nvSpPr>
        <p:spPr>
          <a:xfrm>
            <a:off x="4314423" y="6262378"/>
            <a:ext cx="4662152" cy="46578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7620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2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belief that Allah is the source of justice and always acts justly.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1160</Words>
  <Application>Microsoft Macintosh PowerPoint</Application>
  <PresentationFormat>On-screen Show (4:3)</PresentationFormat>
  <Paragraphs>169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Comic Sans MS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The names of Allah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Ed Pawson</cp:lastModifiedBy>
  <cp:revision>1</cp:revision>
  <dcterms:modified xsi:type="dcterms:W3CDTF">2017-06-11T22:01:13Z</dcterms:modified>
</cp:coreProperties>
</file>